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16"/>
  </p:notesMasterIdLst>
  <p:sldIdLst>
    <p:sldId id="256" r:id="rId2"/>
    <p:sldId id="388" r:id="rId3"/>
    <p:sldId id="377" r:id="rId4"/>
    <p:sldId id="385" r:id="rId5"/>
    <p:sldId id="380" r:id="rId6"/>
    <p:sldId id="376" r:id="rId7"/>
    <p:sldId id="384" r:id="rId8"/>
    <p:sldId id="373" r:id="rId9"/>
    <p:sldId id="374" r:id="rId10"/>
    <p:sldId id="389" r:id="rId11"/>
    <p:sldId id="375" r:id="rId12"/>
    <p:sldId id="386" r:id="rId13"/>
    <p:sldId id="355" r:id="rId14"/>
    <p:sldId id="38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Филиппова Ирина Николаевна" initials="ФИН" lastIdx="1" clrIdx="0">
    <p:extLst>
      <p:ext uri="{19B8F6BF-5375-455C-9EA6-DF929625EA0E}">
        <p15:presenceInfo xmlns:p15="http://schemas.microsoft.com/office/powerpoint/2012/main" userId="Филиппова Ирина Николаевна" providerId="None"/>
      </p:ext>
    </p:extLst>
  </p:cmAuthor>
  <p:cmAuthor id="2" name="Microsoft Office User" initials="MOU" lastIdx="10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2694" autoAdjust="0"/>
  </p:normalViewPr>
  <p:slideViewPr>
    <p:cSldViewPr snapToGrid="0">
      <p:cViewPr varScale="1">
        <p:scale>
          <a:sx n="105" d="100"/>
          <a:sy n="105" d="100"/>
        </p:scale>
        <p:origin x="8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6;&#1072;&#1073;&#1086;&#1090;&#1072;\&#1060;&#1072;&#1082;&#1091;&#1083;&#1100;&#1090;&#1077;&#1090;\&#1053;&#1048;&#1056;%20&#1092;&#1072;&#1082;&#1091;&#1083;&#1100;&#1090;&#1077;&#1090;&#1072;\&#1057;&#1080;-&#1052;&#1077;&#1085;&#1090;\&#1041;&#1080;&#1088;&#1078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Торги нефтепродуктами на СПбМТСБ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Лист1!$C$6:$P$6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Лист1!$C$7:$P$7</c:f>
              <c:numCache>
                <c:formatCode>General</c:formatCode>
                <c:ptCount val="14"/>
                <c:pt idx="0">
                  <c:v>4.9000000000000004</c:v>
                </c:pt>
                <c:pt idx="1">
                  <c:v>11.6</c:v>
                </c:pt>
                <c:pt idx="2">
                  <c:v>9.6</c:v>
                </c:pt>
                <c:pt idx="3">
                  <c:v>13.6</c:v>
                </c:pt>
                <c:pt idx="4">
                  <c:v>17.399999999999999</c:v>
                </c:pt>
                <c:pt idx="5">
                  <c:v>15.9</c:v>
                </c:pt>
                <c:pt idx="6">
                  <c:v>17.2</c:v>
                </c:pt>
                <c:pt idx="7">
                  <c:v>18.7</c:v>
                </c:pt>
                <c:pt idx="8">
                  <c:v>20</c:v>
                </c:pt>
                <c:pt idx="9">
                  <c:v>20.8</c:v>
                </c:pt>
                <c:pt idx="10">
                  <c:v>23.2</c:v>
                </c:pt>
                <c:pt idx="11">
                  <c:v>27</c:v>
                </c:pt>
                <c:pt idx="12">
                  <c:v>29.1</c:v>
                </c:pt>
                <c:pt idx="1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B-4107-900E-199F7FEBF4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1920128"/>
        <c:axId val="156639488"/>
      </c:barChart>
      <c:lineChart>
        <c:grouping val="standard"/>
        <c:varyColors val="0"/>
        <c:ser>
          <c:idx val="1"/>
          <c:order val="1"/>
          <c:tx>
            <c:strRef>
              <c:f>Лист1!$B$11</c:f>
              <c:strCache>
                <c:ptCount val="1"/>
                <c:pt idx="0">
                  <c:v>Доля биржи в поставках на внутренний рынок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Лист1!$C$11:$P$11</c:f>
              <c:numCache>
                <c:formatCode>0.00</c:formatCode>
                <c:ptCount val="14"/>
                <c:pt idx="0">
                  <c:v>4.1711042903337239</c:v>
                </c:pt>
                <c:pt idx="1">
                  <c:v>9.1989837414147093</c:v>
                </c:pt>
                <c:pt idx="2">
                  <c:v>7.1736270872051904</c:v>
                </c:pt>
                <c:pt idx="3">
                  <c:v>10.515106173559163</c:v>
                </c:pt>
                <c:pt idx="4">
                  <c:v>13.412731099959691</c:v>
                </c:pt>
                <c:pt idx="5">
                  <c:v>13.793995310395552</c:v>
                </c:pt>
                <c:pt idx="6">
                  <c:v>13.392161131443023</c:v>
                </c:pt>
                <c:pt idx="7">
                  <c:v>13.744799069096954</c:v>
                </c:pt>
                <c:pt idx="8">
                  <c:v>14.107838725028337</c:v>
                </c:pt>
                <c:pt idx="9">
                  <c:v>14.159244651567935</c:v>
                </c:pt>
                <c:pt idx="10">
                  <c:v>17.406274957770705</c:v>
                </c:pt>
                <c:pt idx="11">
                  <c:v>19.13143575041785</c:v>
                </c:pt>
                <c:pt idx="12">
                  <c:v>21.086956521739133</c:v>
                </c:pt>
                <c:pt idx="13">
                  <c:v>22.463768115942027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4B-4107-900E-199F7FEBF4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512344"/>
        <c:axId val="526508736"/>
      </c:lineChart>
      <c:catAx>
        <c:axId val="28192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6639488"/>
        <c:crosses val="autoZero"/>
        <c:auto val="1"/>
        <c:lblAlgn val="ctr"/>
        <c:lblOffset val="100"/>
        <c:noMultiLvlLbl val="0"/>
      </c:catAx>
      <c:valAx>
        <c:axId val="15663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млн т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1920128"/>
        <c:crosses val="autoZero"/>
        <c:crossBetween val="between"/>
      </c:valAx>
      <c:valAx>
        <c:axId val="52650873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</a:t>
                </a:r>
                <a:r>
                  <a:rPr lang="ru-RU"/>
                  <a:t>расчетного потребления нефтепродуктов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6512344"/>
        <c:crosses val="max"/>
        <c:crossBetween val="between"/>
      </c:valAx>
      <c:catAx>
        <c:axId val="526512344"/>
        <c:scaling>
          <c:orientation val="minMax"/>
        </c:scaling>
        <c:delete val="1"/>
        <c:axPos val="b"/>
        <c:majorTickMark val="out"/>
        <c:minorTickMark val="none"/>
        <c:tickLblPos val="nextTo"/>
        <c:crossAx val="52650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15305-8298-4DE9-89AA-D5C526B3300B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B3184-14E6-4A4F-8C8E-899B8915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20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79F5866-89CD-B748-8650-DD04E11B85A9}" type="datetime1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35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E58B-6516-F840-9965-527EACE4F163}" type="datetime1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46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961E-F473-7E42-9435-15434082FADA}" type="datetime1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07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771E-2CA0-F341-8A04-9B4536D07A48}" type="datetime1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110FC-FB16-DF4D-A35E-844DE86F0B76}" type="datetime1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06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595FA-5B99-304F-A814-5515FA1AA943}" type="datetime1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32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5B077-6D18-EF4E-83F1-6D57D8B6BF36}" type="datetime1">
              <a:rPr lang="ru-RU" smtClean="0"/>
              <a:t>01.02.2024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1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8579-8EAB-5D48-AE02-3D755B032239}" type="datetime1">
              <a:rPr lang="ru-RU" smtClean="0"/>
              <a:t>01.02.2024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65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3D60-3154-CF4D-8909-C20ACC342436}" type="datetime1">
              <a:rPr lang="ru-RU" smtClean="0"/>
              <a:t>01.02.2024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30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6E93-6CD1-9749-80AA-A5E20E529108}" type="datetime1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9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C05E-5281-9B47-851F-D3928E400F57}" type="datetime1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70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E780ECB-E2A6-474F-8377-ED3F041342A7}" type="datetime1">
              <a:rPr lang="ru-RU" smtClean="0"/>
              <a:t>01.02.2024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97AECF0-294E-433C-B3E4-5BE9FCD5C003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5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7899AD-95D1-482F-A846-03C866D7A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0015" y="4607338"/>
            <a:ext cx="3681985" cy="22068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" sz="2000" dirty="0">
                <a:latin typeface="Century Gothic" panose="020B0502020202020204" pitchFamily="34" charset="0"/>
              </a:rPr>
              <a:t>VII </a:t>
            </a:r>
            <a:r>
              <a:rPr lang="ru-RU" sz="2000" dirty="0">
                <a:latin typeface="Century Gothic" panose="020B0502020202020204" pitchFamily="34" charset="0"/>
              </a:rPr>
              <a:t>Международная конференция </a:t>
            </a:r>
          </a:p>
          <a:p>
            <a:pPr algn="ctr"/>
            <a:r>
              <a:rPr lang="ru-RU" sz="2000" dirty="0">
                <a:latin typeface="Century Gothic" panose="020B0502020202020204" pitchFamily="34" charset="0"/>
              </a:rPr>
              <a:t>«Антимонопольное регулирование ценообразования </a:t>
            </a:r>
          </a:p>
          <a:p>
            <a:pPr algn="ctr"/>
            <a:r>
              <a:rPr lang="ru-RU" sz="2000" dirty="0">
                <a:latin typeface="Century Gothic" panose="020B0502020202020204" pitchFamily="34" charset="0"/>
              </a:rPr>
              <a:t>на товарных рынках Российской Федерации»</a:t>
            </a:r>
          </a:p>
          <a:p>
            <a:pPr algn="ctr"/>
            <a:r>
              <a:rPr lang="ru-RU" sz="2000" dirty="0">
                <a:latin typeface="Century Gothic" panose="020B0502020202020204" pitchFamily="34" charset="0"/>
              </a:rPr>
              <a:t>2 февраля 2024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6F9D4F7-F4A9-4B3C-B70A-F697038E8E27}"/>
              </a:ext>
            </a:extLst>
          </p:cNvPr>
          <p:cNvSpPr txBox="1">
            <a:spLocks/>
          </p:cNvSpPr>
          <p:nvPr/>
        </p:nvSpPr>
        <p:spPr>
          <a:xfrm>
            <a:off x="168813" y="4607339"/>
            <a:ext cx="8085171" cy="22068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200" normalizeH="0" baseline="0" noProof="0" dirty="0">
                <a:ln>
                  <a:noFill/>
                </a:ln>
                <a:solidFill>
                  <a:srgbClr val="2E2B21">
                    <a:lumMod val="90000"/>
                    <a:lumOff val="1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Биржевая торговля – лекарство от всех болезней? О сосуществовании биржевого и внебиржевого сегментов на товарных рынках</a:t>
            </a: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ru-RU" sz="2000" cap="none" dirty="0">
                <a:solidFill>
                  <a:srgbClr val="2E2B21">
                    <a:lumMod val="90000"/>
                    <a:lumOff val="10000"/>
                  </a:srgbClr>
                </a:solidFill>
                <a:latin typeface="Century Gothic" panose="020B0502020202020204" pitchFamily="34" charset="0"/>
              </a:rPr>
              <a:t>Карина Ионкина, ЭФ МГУ, РАНХиГС</a:t>
            </a:r>
            <a:br>
              <a:rPr lang="ru-RU" sz="2000" cap="none" dirty="0">
                <a:solidFill>
                  <a:srgbClr val="2E2B21">
                    <a:lumMod val="90000"/>
                    <a:lumOff val="10000"/>
                  </a:srgbClr>
                </a:solidFill>
                <a:latin typeface="Century Gothic" panose="020B0502020202020204" pitchFamily="34" charset="0"/>
              </a:rPr>
            </a:br>
            <a:r>
              <a:rPr lang="ru-RU" sz="2000" cap="none" dirty="0">
                <a:solidFill>
                  <a:srgbClr val="2E2B21">
                    <a:lumMod val="90000"/>
                    <a:lumOff val="10000"/>
                  </a:srgbClr>
                </a:solidFill>
                <a:latin typeface="Century Gothic" panose="020B0502020202020204" pitchFamily="34" charset="0"/>
              </a:rPr>
              <a:t>Александр </a:t>
            </a:r>
            <a:r>
              <a:rPr lang="ru-RU" sz="2000" cap="none" dirty="0" err="1">
                <a:solidFill>
                  <a:srgbClr val="2E2B21">
                    <a:lumMod val="90000"/>
                    <a:lumOff val="10000"/>
                  </a:srgbClr>
                </a:solidFill>
                <a:latin typeface="Century Gothic" panose="020B0502020202020204" pitchFamily="34" charset="0"/>
              </a:rPr>
              <a:t>Курдин</a:t>
            </a:r>
            <a:r>
              <a:rPr lang="ru-RU" sz="2000" cap="none" dirty="0">
                <a:solidFill>
                  <a:srgbClr val="2E2B21">
                    <a:lumMod val="90000"/>
                    <a:lumOff val="10000"/>
                  </a:srgbClr>
                </a:solidFill>
                <a:latin typeface="Century Gothic" panose="020B0502020202020204" pitchFamily="34" charset="0"/>
              </a:rPr>
              <a:t>, ЭФ МГУ, РАНХиГС</a:t>
            </a:r>
            <a:endParaRPr kumimoji="0" lang="ru-RU" sz="2000" i="0" u="none" strike="noStrike" kern="1200" cap="none" spc="200" normalizeH="0" baseline="0" noProof="0" dirty="0">
              <a:ln>
                <a:noFill/>
              </a:ln>
              <a:solidFill>
                <a:srgbClr val="2E2B21">
                  <a:lumMod val="90000"/>
                  <a:lumOff val="1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0D0FC0F-7610-40F9-8981-7A116810C8BB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65" y="1184564"/>
            <a:ext cx="1868603" cy="106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75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8F2D7-785D-31DD-1DAC-B88CC6A8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Биржевая торговля сырьевыми товарами: российская специфика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372E00-F174-434B-9E01-8C7037E7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1E4A5F3-93DB-4C85-8156-99D2BFCAF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13772"/>
              </p:ext>
            </p:extLst>
          </p:nvPr>
        </p:nvGraphicFramePr>
        <p:xfrm>
          <a:off x="884597" y="2081584"/>
          <a:ext cx="10422805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459">
                  <a:extLst>
                    <a:ext uri="{9D8B030D-6E8A-4147-A177-3AD203B41FA5}">
                      <a16:colId xmlns:a16="http://schemas.microsoft.com/office/drawing/2014/main" val="1596590635"/>
                    </a:ext>
                  </a:extLst>
                </a:gridCol>
                <a:gridCol w="2940405">
                  <a:extLst>
                    <a:ext uri="{9D8B030D-6E8A-4147-A177-3AD203B41FA5}">
                      <a16:colId xmlns:a16="http://schemas.microsoft.com/office/drawing/2014/main" val="890816146"/>
                    </a:ext>
                  </a:extLst>
                </a:gridCol>
                <a:gridCol w="2940405">
                  <a:extLst>
                    <a:ext uri="{9D8B030D-6E8A-4147-A177-3AD203B41FA5}">
                      <a16:colId xmlns:a16="http://schemas.microsoft.com/office/drawing/2014/main" val="3140735010"/>
                    </a:ext>
                  </a:extLst>
                </a:gridCol>
                <a:gridCol w="2941536">
                  <a:extLst>
                    <a:ext uri="{9D8B030D-6E8A-4147-A177-3AD203B41FA5}">
                      <a16:colId xmlns:a16="http://schemas.microsoft.com/office/drawing/2014/main" val="16849320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Характеристики современных товарно-сырьевых бирж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Характеристики других ЭТП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Характеристики </a:t>
                      </a:r>
                      <a:r>
                        <a:rPr lang="ru-RU" sz="1600" kern="100" dirty="0" err="1">
                          <a:effectLst/>
                        </a:rPr>
                        <a:t>СПбМТСБ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extLst>
                  <a:ext uri="{0D108BD9-81ED-4DB2-BD59-A6C34878D82A}">
                    <a16:rowId xmlns:a16="http://schemas.microsoft.com/office/drawing/2014/main" val="1400421726"/>
                  </a:ext>
                </a:extLst>
              </a:tr>
              <a:tr h="112872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Задачи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Хеджирование рисков физических рынков, портфельные инвестиции, выработка ценовых индикаторов для внебиржевого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Организованная торговля физическим товаром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>
                          <a:effectLst/>
                        </a:rPr>
                        <a:t>Организованная торговля физическим товаром, выработка ценовых индикаторов для внебиржевого рынка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extLst>
                  <a:ext uri="{0D108BD9-81ED-4DB2-BD59-A6C34878D82A}">
                    <a16:rowId xmlns:a16="http://schemas.microsoft.com/office/drawing/2014/main" val="2606907250"/>
                  </a:ext>
                </a:extLst>
              </a:tr>
              <a:tr h="145683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Участники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Финансовые инвесторы (банки, фонды, физлица и т. п.), в меньшей степени – производители и потребители физического товара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Производители и потребители физического товара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Производители и потребители физического товара, в отдельных небольших секциях (срочный рынок нефтепродуктов) – финансовые инвесторы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extLst>
                  <a:ext uri="{0D108BD9-81ED-4DB2-BD59-A6C34878D82A}">
                    <a16:rowId xmlns:a16="http://schemas.microsoft.com/office/drawing/2014/main" val="573238210"/>
                  </a:ext>
                </a:extLst>
              </a:tr>
              <a:tr h="96466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Объект торговли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Преимущественно сырьевые деривативы, зачастую – </a:t>
                      </a:r>
                      <a:r>
                        <a:rPr lang="ru-RU" sz="1600" kern="100" dirty="0" err="1">
                          <a:effectLst/>
                        </a:rPr>
                        <a:t>беспоставочные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Физические товары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r>
                        <a:rPr lang="ru-RU" sz="1600" kern="100" dirty="0">
                          <a:effectLst/>
                        </a:rPr>
                        <a:t>Физические товары, в отдельных небольших секциях (срочный рынок нефтепродуктов) – деривативы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014" marR="41014" marT="0" marB="0"/>
                </a:tc>
                <a:extLst>
                  <a:ext uri="{0D108BD9-81ED-4DB2-BD59-A6C34878D82A}">
                    <a16:rowId xmlns:a16="http://schemas.microsoft.com/office/drawing/2014/main" val="2822790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01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C36A1-F1E8-9435-42EF-0CF34D49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251" y="904386"/>
            <a:ext cx="10515600" cy="739279"/>
          </a:xfrm>
        </p:spPr>
        <p:txBody>
          <a:bodyPr>
            <a:normAutofit/>
          </a:bodyPr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Уголь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E546DC-376E-3E52-F587-5BD585380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1908"/>
            <a:ext cx="10515600" cy="4710967"/>
          </a:xfrm>
        </p:spPr>
        <p:txBody>
          <a:bodyPr>
            <a:normAutofit/>
          </a:bodyPr>
          <a:lstStyle/>
          <a:p>
            <a:pPr marL="539750" indent="-539750" algn="just">
              <a:buFont typeface="Wingdings" panose="05000000000000000000" pitchFamily="2" charset="2"/>
              <a:buChar char="v"/>
            </a:pPr>
            <a:r>
              <a:rPr lang="ru-RU" sz="2400" dirty="0"/>
              <a:t>Запуск торгов в России – февраль 2023 года</a:t>
            </a:r>
          </a:p>
          <a:p>
            <a:pPr marL="539750" indent="-539750" algn="just">
              <a:buFont typeface="Wingdings" panose="05000000000000000000" pitchFamily="2" charset="2"/>
              <a:buChar char="v"/>
            </a:pPr>
            <a:r>
              <a:rPr lang="ru-RU" sz="2400" dirty="0"/>
              <a:t>Модель торгов с пересчетом цены биржевого договора по фактическому качеству товара</a:t>
            </a:r>
          </a:p>
          <a:p>
            <a:pPr marL="713486" lvl="1" indent="-539750" algn="just">
              <a:buFont typeface="Wingdings" panose="05000000000000000000" pitchFamily="2" charset="2"/>
              <a:buChar char="v"/>
            </a:pPr>
            <a:r>
              <a:rPr lang="ru-RU" sz="2000" dirty="0"/>
              <a:t>На бирже осуществляются торги товаром нормативного качества</a:t>
            </a:r>
            <a:r>
              <a:rPr lang="ru-RU" sz="2000"/>
              <a:t>, рассчитываются </a:t>
            </a:r>
            <a:r>
              <a:rPr lang="ru-RU" sz="2000" dirty="0"/>
              <a:t>ценовые индексы </a:t>
            </a:r>
          </a:p>
          <a:p>
            <a:pPr marL="713486" lvl="1" indent="-539750" algn="just">
              <a:buFont typeface="Wingdings" panose="05000000000000000000" pitchFamily="2" charset="2"/>
              <a:buChar char="v"/>
            </a:pPr>
            <a:r>
              <a:rPr lang="ru-RU" sz="2000" dirty="0"/>
              <a:t>В момент отгрузки поставщик берет пробы товара и направляет в независимую аккредитованную лабораторию</a:t>
            </a:r>
          </a:p>
          <a:p>
            <a:pPr marL="713486" lvl="1" indent="-539750" algn="just">
              <a:buFont typeface="Wingdings" panose="05000000000000000000" pitchFamily="2" charset="2"/>
              <a:buChar char="v"/>
            </a:pPr>
            <a:r>
              <a:rPr lang="ru-RU" sz="2000" dirty="0"/>
              <a:t>Итоговая цена формируется в зависимости от соответствия качественных характеристик нормативным (возможно применение понижающего коэффициента)</a:t>
            </a:r>
          </a:p>
          <a:p>
            <a:pPr marL="539750" indent="-539750" algn="just">
              <a:buFont typeface="Wingdings" panose="05000000000000000000" pitchFamily="2" charset="2"/>
              <a:buChar char="v"/>
            </a:pPr>
            <a:r>
              <a:rPr lang="ru-RU" sz="2400" dirty="0"/>
              <a:t>Условия торговли (при запуске)</a:t>
            </a:r>
          </a:p>
          <a:p>
            <a:pPr marL="713486" lvl="1" indent="-539750" algn="just">
              <a:buFont typeface="Wingdings" panose="05000000000000000000" pitchFamily="2" charset="2"/>
              <a:buChar char="v"/>
            </a:pPr>
            <a:r>
              <a:rPr lang="ru-RU" sz="2000" dirty="0"/>
              <a:t>Доступно 5 базисов поставки</a:t>
            </a:r>
          </a:p>
          <a:p>
            <a:pPr marL="713486" lvl="1" indent="-539750" algn="just">
              <a:buFont typeface="Wingdings" panose="05000000000000000000" pitchFamily="2" charset="2"/>
              <a:buChar char="v"/>
            </a:pPr>
            <a:r>
              <a:rPr lang="ru-RU" sz="2000" dirty="0"/>
              <a:t>Марки – Д и ДГ</a:t>
            </a:r>
          </a:p>
          <a:p>
            <a:pPr marL="713486" lvl="1" indent="-539750" algn="just">
              <a:buFont typeface="Wingdings" panose="05000000000000000000" pitchFamily="2" charset="2"/>
              <a:buChar char="v"/>
            </a:pPr>
            <a:r>
              <a:rPr lang="ru-RU" sz="2000" dirty="0"/>
              <a:t>Число инструментов ограничено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9C4CEF-1CAD-BAAC-2FC7-6534BBE1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9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4BB5D-C012-45D3-85F1-F7C0421E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Риски биржевой торговли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B38A2A-0F4B-39B3-AC11-A76C20127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184704"/>
          </a:xfrm>
        </p:spPr>
        <p:txBody>
          <a:bodyPr>
            <a:normAutofit/>
          </a:bodyPr>
          <a:lstStyle/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искажающего воздействия на национальные рынки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Расчет на биржу (а не на двусторонние контракты) при ошибочных ожиданиях может создавать дисбалансы на рынке (особенно в условиях сезонности и проч.)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Особенно если биржевые и внебиржевые механизмы сосуществуют – пример с рынком нефтепродуктов</a:t>
            </a:r>
          </a:p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в сфере нарушений антимонопольного законодательства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Необоснованный ценовой бенчмарк </a:t>
            </a:r>
            <a:r>
              <a:rPr lang="ru-RU" i="1" dirty="0" err="1"/>
              <a:t>низколиквидного</a:t>
            </a:r>
            <a:r>
              <a:rPr lang="ru-RU" i="1" dirty="0"/>
              <a:t> рынка или индикатор для координации 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Как можно пользоваться бенчмарком при единичных сделках (пример с углем) или если «Газпром» с обеих сторон (пример с газом)?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AE7AC8-4D59-B928-01D1-042F8ECA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04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4BB5D-C012-45D3-85F1-F7C0421E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Риски биржевой торговли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B38A2A-0F4B-39B3-AC11-A76C20127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385872"/>
          </a:xfrm>
        </p:spPr>
        <p:txBody>
          <a:bodyPr>
            <a:normAutofit fontScale="92500" lnSpcReduction="10000"/>
          </a:bodyPr>
          <a:lstStyle/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ценового манипулирования и искажения биржевых цен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Недостаточная прозрачность, приток неквалифицированных инвесторов, спекуляции ведут к отклонению от экономически обоснованных цен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Претензии к трейдерам с крайне сложным разбирательством на рынке нефтепродуктов свидетельствуют, что готовность ФАС России к этим историям пока неочевидна</a:t>
            </a:r>
          </a:p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нарушения регулирующих механизмов на рынке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Участникам рынка, да и государству сложно планировать деятельность, если экономика отрасли зависит от нестабильных биржевых цен</a:t>
            </a:r>
          </a:p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в сфере инфраструктурных ограничений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Для биржи нужно изобилие инфраструктурных мощностей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i="1" dirty="0"/>
              <a:t>Эта проблема возникает в контексте специальной инфраструктуры (пример газа), но при современных сложностях с железнодорожными поставками из-за перестройки национальной логистики риски есть и на других рынках</a:t>
            </a:r>
          </a:p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издержек биржевых процедур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AE7AC8-4D59-B928-01D1-042F8ECA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695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FF36D-3F77-EEC1-867F-2D2222362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Выводы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7EB831-2E75-5389-CC56-4DDC160A4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14</a:t>
            </a:fld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8C20F71F-344F-E352-DAA7-A8B6705EB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3"/>
            <a:ext cx="9720071" cy="3674836"/>
          </a:xfrm>
        </p:spPr>
        <p:txBody>
          <a:bodyPr>
            <a:normAutofit fontScale="92500" lnSpcReduction="10000"/>
          </a:bodyPr>
          <a:lstStyle/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400" i="1" dirty="0"/>
              <a:t>Государству в России пока не удалось создать образцово-показательный биржевой рынок где-либо</a:t>
            </a:r>
          </a:p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400" i="1" dirty="0"/>
              <a:t>Хотя местами ростки пробились довольно прилично (нефтепродукты)</a:t>
            </a:r>
          </a:p>
          <a:p>
            <a:pPr marL="534988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400" i="1" dirty="0"/>
              <a:t>Но это не означает бессмысленность затеи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i="1" dirty="0"/>
              <a:t>Лучшие в мире биржевые рынки – самые ликвидные и прозрачные – развивались «снизу»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i="1" dirty="0"/>
              <a:t>Но это сопровождалось формированием благоприятных условий, таких как дерегулирование цен на биржевые товары и реструктуризация естественных монополий </a:t>
            </a:r>
          </a:p>
          <a:p>
            <a:pPr marL="708724" lvl="1" indent="-534988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i="1" dirty="0"/>
              <a:t>Современные биржевые рынки требуют развития торговли сырьевыми деривативами</a:t>
            </a:r>
          </a:p>
        </p:txBody>
      </p:sp>
    </p:spTree>
    <p:extLst>
      <p:ext uri="{BB962C8B-B14F-4D97-AF65-F5344CB8AC3E}">
        <p14:creationId xmlns:p14="http://schemas.microsoft.com/office/powerpoint/2010/main" val="92181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E2DF9-A995-431C-4FB2-8CDF1563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107" y="900526"/>
            <a:ext cx="9720072" cy="760108"/>
          </a:xfrm>
        </p:spPr>
        <p:txBody>
          <a:bodyPr>
            <a:normAutofit fontScale="90000"/>
          </a:bodyPr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Биржевая торговля и смежные сферы: серия наших разработок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C20FC-8858-9918-BD55-CC79E94E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605" y="1765300"/>
            <a:ext cx="10640333" cy="484256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2020 (РАНХиГС): </a:t>
            </a:r>
            <a:r>
              <a:rPr lang="ru-RU" dirty="0" err="1"/>
              <a:t>Проконкурентные</a:t>
            </a:r>
            <a:r>
              <a:rPr lang="ru-RU" dirty="0"/>
              <a:t> и </a:t>
            </a:r>
            <a:r>
              <a:rPr lang="ru-RU" dirty="0" err="1"/>
              <a:t>антиконкурентные</a:t>
            </a:r>
            <a:r>
              <a:rPr lang="ru-RU" dirty="0"/>
              <a:t> эффекты внедрения биржевых механизмов на товарных рынках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2021 (МГУ): Оценка экономического содержания действий трейдеров (на биржевых рынках нефтепродуктов)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2022 (МГУ): Оценка обоснованности применения производных финансовых инструментов в сфере торговли углем в 2021-2022 годах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2022-23 (МГУ): Риск биржевой торговли газом в рамках единой торговой сессии для общего рынка газа Евразийского экономического союза и внутренних рынков газа государств-членов Евразийского экономического союза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2023 (МГУ): Организация регулируемой биржевой торговли и внебиржевых сделок с цементом</a:t>
            </a:r>
          </a:p>
          <a:p>
            <a:pPr marL="0" indent="0" algn="just">
              <a:buNone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619695-7CCE-C64C-FE9E-C9B1EB9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3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E2DF9-A995-431C-4FB2-8CDF1563B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spc="20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Мотивация</a:t>
            </a:r>
            <a:endParaRPr lang="ru-RU" sz="3200" b="1" cap="none" spc="2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C20FC-8858-9918-BD55-CC79E94E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33" y="2291113"/>
            <a:ext cx="10640333" cy="355950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Определение конкурентной рыночной цены - один из главных практических вопросов </a:t>
            </a:r>
            <a:r>
              <a:rPr lang="ru-RU" dirty="0" err="1"/>
              <a:t>антитраста</a:t>
            </a: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dirty="0"/>
              <a:t> А биржевой индекс – один из возможных </a:t>
            </a:r>
            <a:r>
              <a:rPr lang="ru-RU" dirty="0" err="1"/>
              <a:t>апроксиматоров</a:t>
            </a:r>
            <a:r>
              <a:rPr lang="ru-RU" dirty="0"/>
              <a:t> для конкурентной рыночной цены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В соответствии с Национальным планом развития конкуренции на 2021–2025 годы биржевая торговля - одна из приоритетных задач в сфере развития конкуренции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Важно сформулировать риски биржевой торговли, возникающие в условиях сосуществования биржевого и внебиржевого сегментов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Все ли хорошо на наших биржевых товарных рынках?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619695-7CCE-C64C-FE9E-C9B1EB9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17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E2DF9-A995-431C-4FB2-8CDF1563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107" y="900526"/>
            <a:ext cx="9720072" cy="760108"/>
          </a:xfrm>
        </p:spPr>
        <p:txBody>
          <a:bodyPr>
            <a:normAutofit/>
          </a:bodyPr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Повторяющиеся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C20FC-8858-9918-BD55-CC79E94E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605" y="2209800"/>
            <a:ext cx="10640333" cy="439806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Любой ли товар подойдет для биржи?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dirty="0"/>
              <a:t> Каковы характеристики биржевого товара?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dirty="0"/>
              <a:t>И что будет, если торговать на бирже «неподходящим» товаром?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Могут ли сосуществовать биржевой и внебиржевой сегменты?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dirty="0"/>
              <a:t> Есть ли проблема в разных правилах ценообразования?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Всегда ли на бирже формируется конкурентная цена или есть «узкие места»?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dirty="0"/>
              <a:t> Цена, сформированная в условиях </a:t>
            </a:r>
            <a:r>
              <a:rPr lang="ru-RU" dirty="0" err="1"/>
              <a:t>низколиквидной</a:t>
            </a:r>
            <a:r>
              <a:rPr lang="ru-RU" dirty="0"/>
              <a:t> биржи и при ограниченной рациональности инвесторов - фактор образования спекулятивных «пузырей» = </a:t>
            </a:r>
            <a:r>
              <a:rPr lang="en-US" dirty="0"/>
              <a:t>&gt; </a:t>
            </a:r>
            <a:r>
              <a:rPr lang="ru-RU" dirty="0"/>
              <a:t>искажающее представление о цене на рынке [</a:t>
            </a:r>
            <a:r>
              <a:rPr lang="en" dirty="0" err="1"/>
              <a:t>Aulerich</a:t>
            </a:r>
            <a:r>
              <a:rPr lang="en" dirty="0"/>
              <a:t>, Irwin, Garcia, 2014]</a:t>
            </a: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ru-RU" dirty="0"/>
              <a:t> Наличие значительного числа продавцов и покупателей на бирже не гарантируют, что сговор не может поддерживаться [</a:t>
            </a:r>
            <a:r>
              <a:rPr lang="en" dirty="0"/>
              <a:t>Christie, Schultz, 1994</a:t>
            </a:r>
            <a:r>
              <a:rPr lang="ru-RU" dirty="0"/>
              <a:t>]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619695-7CCE-C64C-FE9E-C9B1EB9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1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439D1-59BD-901B-5BE4-E5780081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262" y="628826"/>
            <a:ext cx="9720072" cy="1499616"/>
          </a:xfrm>
        </p:spPr>
        <p:txBody>
          <a:bodyPr/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Какие свойства нужны для биржевого товара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275F77-3B3B-946B-F5FD-6738F3D91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64487" cy="4023360"/>
          </a:xfrm>
        </p:spPr>
        <p:txBody>
          <a:bodyPr/>
          <a:lstStyle/>
          <a:p>
            <a:pPr marL="446088" indent="-446088">
              <a:buFont typeface="Wingdings" panose="05000000000000000000" pitchFamily="2" charset="2"/>
              <a:buChar char="v"/>
            </a:pPr>
            <a:r>
              <a:rPr lang="ru-RU" dirty="0"/>
              <a:t>Отсутствие дифференциации товара по  производителям / для потребителей (горизонтальной дифференциации)</a:t>
            </a:r>
            <a:endParaRPr lang="en-US" dirty="0"/>
          </a:p>
          <a:p>
            <a:pPr marL="619824" lvl="1" indent="-446088">
              <a:buFont typeface="Wingdings" panose="05000000000000000000" pitchFamily="2" charset="2"/>
              <a:buChar char="v"/>
            </a:pPr>
            <a:r>
              <a:rPr lang="ru-RU" dirty="0"/>
              <a:t>То есть взаимозаменяемость</a:t>
            </a:r>
            <a:r>
              <a:rPr lang="en-US" dirty="0"/>
              <a:t> (fungibility)</a:t>
            </a:r>
            <a:endParaRPr lang="ru-RU" dirty="0"/>
          </a:p>
          <a:p>
            <a:pPr marL="446088" indent="-446088">
              <a:buFont typeface="Wingdings" panose="05000000000000000000" pitchFamily="2" charset="2"/>
              <a:buChar char="v"/>
            </a:pPr>
            <a:r>
              <a:rPr lang="ru-RU" dirty="0"/>
              <a:t>Отсутствие дифференциации товара по качеству (вертикальной дифференциации)</a:t>
            </a:r>
          </a:p>
          <a:p>
            <a:pPr marL="619824" lvl="1" indent="-446088">
              <a:buFont typeface="Wingdings" panose="05000000000000000000" pitchFamily="2" charset="2"/>
              <a:buChar char="v"/>
            </a:pPr>
            <a:r>
              <a:rPr lang="ru-RU" dirty="0"/>
              <a:t>То есть однородность (</a:t>
            </a:r>
            <a:r>
              <a:rPr lang="en-US" dirty="0"/>
              <a:t>uniformity)</a:t>
            </a:r>
          </a:p>
          <a:p>
            <a:pPr marL="446088" indent="-446088">
              <a:buFont typeface="Wingdings" panose="05000000000000000000" pitchFamily="2" charset="2"/>
              <a:buChar char="v"/>
            </a:pPr>
            <a:r>
              <a:rPr lang="ru-RU" dirty="0"/>
              <a:t>Эластичность предложения</a:t>
            </a:r>
          </a:p>
          <a:p>
            <a:pPr marL="619824" lvl="1" indent="-446088">
              <a:buFont typeface="Wingdings" panose="05000000000000000000" pitchFamily="2" charset="2"/>
              <a:buChar char="v"/>
            </a:pPr>
            <a:r>
              <a:rPr lang="ru-RU" dirty="0"/>
              <a:t>С одной стороны, предложение должно быть стабильным</a:t>
            </a:r>
          </a:p>
          <a:p>
            <a:pPr marL="619824" lvl="1" indent="-446088">
              <a:buFont typeface="Wingdings" panose="05000000000000000000" pitchFamily="2" charset="2"/>
              <a:buChar char="v"/>
            </a:pPr>
            <a:r>
              <a:rPr lang="ru-RU" dirty="0"/>
              <a:t>С другой стороны, оно должно адаптироваться к конъюнктуре во избежание спекуляций. Один из факторов эластичности – </a:t>
            </a:r>
            <a:r>
              <a:rPr lang="ru-RU" dirty="0" err="1"/>
              <a:t>хранимость</a:t>
            </a:r>
            <a:r>
              <a:rPr lang="ru-RU" dirty="0"/>
              <a:t> товара, но есть и другие</a:t>
            </a:r>
          </a:p>
          <a:p>
            <a:pPr marL="173736" lvl="1" indent="0">
              <a:buNone/>
            </a:pPr>
            <a:endParaRPr lang="ru-RU" dirty="0"/>
          </a:p>
          <a:p>
            <a:pPr marL="446088" indent="-446088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0F43F9-4B67-796B-E047-F92A5F27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5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75F4DF-1BD7-D165-5443-1B87B1C23E25}"/>
              </a:ext>
            </a:extLst>
          </p:cNvPr>
          <p:cNvSpPr txBox="1"/>
          <p:nvPr/>
        </p:nvSpPr>
        <p:spPr>
          <a:xfrm>
            <a:off x="515007" y="5716826"/>
            <a:ext cx="10973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Если товар не удовлетворяет свойствам – то тогда не будет ликвидной торговли и надежного индикатора</a:t>
            </a:r>
          </a:p>
        </p:txBody>
      </p:sp>
    </p:spTree>
    <p:extLst>
      <p:ext uri="{BB962C8B-B14F-4D97-AF65-F5344CB8AC3E}">
        <p14:creationId xmlns:p14="http://schemas.microsoft.com/office/powerpoint/2010/main" val="92688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E2DF9-A995-431C-4FB2-8CDF1563B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Нефтепродукты: позитивный пример (вроде бы)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C20FC-8858-9918-BD55-CC79E94E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037" y="1918832"/>
            <a:ext cx="5306332" cy="4596888"/>
          </a:xfrm>
        </p:spPr>
        <p:txBody>
          <a:bodyPr>
            <a:normAutofit fontScale="92500"/>
          </a:bodyPr>
          <a:lstStyle/>
          <a:p>
            <a:pPr marL="539750" indent="-53975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Биржевая торговля создана как реакция на «волны» антимонопольных дел против ВИНК</a:t>
            </a:r>
          </a:p>
          <a:p>
            <a:pPr marL="539750" indent="-53975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Минимальные объемы продаж нефтепродуктов и решение ряда сопутствующих проблем позволили повысить ликвидность и сделать приличный бенчмарк</a:t>
            </a:r>
          </a:p>
          <a:p>
            <a:pPr marL="539750" indent="-53975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 социальная значимость и отраслевое лобби не дают отпустить рынок в свободное плавание (отсюда – демпфер,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внешнеторговые ограничения)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619695-7CCE-C64C-FE9E-C9B1EB9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96DC0F5-E748-411B-8E1C-C7614A87B4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992023"/>
              </p:ext>
            </p:extLst>
          </p:nvPr>
        </p:nvGraphicFramePr>
        <p:xfrm>
          <a:off x="6096000" y="1919964"/>
          <a:ext cx="5926836" cy="4227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200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E2DF9-A995-431C-4FB2-8CDF1563B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Нефтепродукты: проблемы развития в действующей модели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C20FC-8858-9918-BD55-CC79E94E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605" y="2010976"/>
            <a:ext cx="10640333" cy="484702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Более 1000 инструментов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Более 2000 участников торгов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/>
              <a:t> Более 300 базисов поставки</a:t>
            </a:r>
          </a:p>
          <a:p>
            <a:pPr marL="0" indent="0" algn="just">
              <a:buNone/>
            </a:pPr>
            <a:r>
              <a:rPr lang="ru-RU" dirty="0"/>
              <a:t>НО</a:t>
            </a:r>
          </a:p>
          <a:p>
            <a:pPr marL="363538" indent="-363538" algn="just">
              <a:buFont typeface="Wingdings" panose="05000000000000000000" pitchFamily="2" charset="2"/>
              <a:buChar char="v"/>
            </a:pPr>
            <a:r>
              <a:rPr lang="ru-RU" dirty="0"/>
              <a:t>Регуляторы сохраняют и повышают нормативы отгрузки на биржу: к торговле все еще надо принуждать – большинство крупных поставщиков торгуют по нормативу</a:t>
            </a:r>
          </a:p>
          <a:p>
            <a:pPr marL="537274" lvl="1" indent="-363538" algn="just">
              <a:buFont typeface="Wingdings" panose="05000000000000000000" pitchFamily="2" charset="2"/>
              <a:buChar char="v"/>
            </a:pPr>
            <a:r>
              <a:rPr lang="ru-RU" dirty="0"/>
              <a:t>В октябре 2023 г. были повышены нормативы по бензину с 13% до 15%, по дизелю – с 9,5% до 12,5% от объема выпуска – якобы это должно помочь снизить волатильность цен </a:t>
            </a:r>
          </a:p>
          <a:p>
            <a:pPr marL="363538" indent="-363538" algn="just">
              <a:buFont typeface="Wingdings" panose="05000000000000000000" pitchFamily="2" charset="2"/>
              <a:buChar char="v"/>
            </a:pPr>
            <a:r>
              <a:rPr lang="ru-RU" dirty="0"/>
              <a:t>Слабо развит срочный рынок</a:t>
            </a:r>
          </a:p>
          <a:p>
            <a:pPr marL="537274" lvl="1" indent="-363538" algn="just">
              <a:buFont typeface="Wingdings" panose="05000000000000000000" pitchFamily="2" charset="2"/>
              <a:buChar char="v"/>
            </a:pPr>
            <a:r>
              <a:rPr lang="ru-RU" dirty="0"/>
              <a:t>А именно это могло бы дать высокую ликвидность, ведь там формируется большой объем торгов даже при низких физических поставках</a:t>
            </a:r>
          </a:p>
          <a:p>
            <a:pPr marL="363538" indent="-363538" algn="just">
              <a:buFont typeface="Wingdings" panose="05000000000000000000" pitchFamily="2" charset="2"/>
              <a:buChar char="v"/>
            </a:pPr>
            <a:r>
              <a:rPr lang="ru-RU" dirty="0"/>
              <a:t>Дисбаланс попыток регулирования цен в рознице и ориентации на биржевой бенчмарк в опте</a:t>
            </a:r>
          </a:p>
          <a:p>
            <a:pPr marL="537274" lvl="1" indent="-363538" algn="just">
              <a:buFont typeface="Wingdings" panose="05000000000000000000" pitchFamily="2" charset="2"/>
              <a:buChar char="v"/>
            </a:pPr>
            <a:r>
              <a:rPr lang="ru-RU" dirty="0"/>
              <a:t>Если цены «</a:t>
            </a:r>
            <a:r>
              <a:rPr lang="ru-RU" dirty="0" err="1"/>
              <a:t>схлопываются</a:t>
            </a:r>
            <a:r>
              <a:rPr lang="ru-RU" dirty="0"/>
              <a:t>»: в рознице низкие, а на опте высокие, то куда деваться независимым продавцам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619695-7CCE-C64C-FE9E-C9B1EB9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4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E5718EC-DD15-C525-7B13-7E389659E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430" y="796443"/>
            <a:ext cx="10515600" cy="834283"/>
          </a:xfrm>
        </p:spPr>
        <p:txBody>
          <a:bodyPr>
            <a:normAutofit/>
          </a:bodyPr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Природный газ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DF2DA12-FB14-5DCD-7027-EA2DE5BA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9829"/>
            <a:ext cx="10515600" cy="4479925"/>
          </a:xfrm>
        </p:spPr>
        <p:txBody>
          <a:bodyPr>
            <a:normAutofit fontScale="92500" lnSpcReduction="20000"/>
          </a:bodyPr>
          <a:lstStyle/>
          <a:p>
            <a:pPr marL="620713" indent="-620713">
              <a:buFont typeface="Wingdings" panose="05000000000000000000" pitchFamily="2" charset="2"/>
              <a:buChar char="v"/>
            </a:pPr>
            <a:r>
              <a:rPr lang="ru-RU" sz="2600" dirty="0"/>
              <a:t>Оптовый и розничный рынки природного газа в России</a:t>
            </a:r>
          </a:p>
          <a:p>
            <a:pPr marL="794449" lvl="1" indent="-620713">
              <a:buFont typeface="Wingdings" panose="05000000000000000000" pitchFamily="2" charset="2"/>
              <a:buChar char="v"/>
            </a:pPr>
            <a:r>
              <a:rPr lang="ru-RU" sz="2200" dirty="0"/>
              <a:t>Оптовый рынок: регулируемый и нерегулируемый сегменты</a:t>
            </a:r>
          </a:p>
          <a:p>
            <a:pPr marL="620713" indent="-620713">
              <a:buFont typeface="Wingdings" panose="05000000000000000000" pitchFamily="2" charset="2"/>
              <a:buChar char="v"/>
            </a:pPr>
            <a:r>
              <a:rPr lang="ru-RU" sz="2600" dirty="0"/>
              <a:t>Нерегулируемый сегмент оптового рынка: биржевой и внебиржевой сегменты</a:t>
            </a:r>
          </a:p>
          <a:p>
            <a:pPr marL="794449" lvl="1" indent="-620713">
              <a:buFont typeface="Wingdings" panose="05000000000000000000" pitchFamily="2" charset="2"/>
              <a:buChar char="v"/>
            </a:pPr>
            <a:r>
              <a:rPr lang="ru-RU" sz="2200" dirty="0"/>
              <a:t>Внебиржевые сделки регистрируются на бирже</a:t>
            </a:r>
          </a:p>
          <a:p>
            <a:pPr marL="620713" indent="-620713">
              <a:buFont typeface="Wingdings" panose="05000000000000000000" pitchFamily="2" charset="2"/>
              <a:buChar char="v"/>
            </a:pPr>
            <a:r>
              <a:rPr lang="ru-RU" sz="2600" dirty="0"/>
              <a:t>Биржевая торговля – с 2014 года</a:t>
            </a:r>
          </a:p>
          <a:p>
            <a:pPr marL="620713" indent="-620713">
              <a:buFont typeface="Wingdings" panose="05000000000000000000" pitchFamily="2" charset="2"/>
              <a:buChar char="v"/>
            </a:pPr>
            <a:r>
              <a:rPr lang="ru-RU" sz="2600" dirty="0"/>
              <a:t>Площадка – </a:t>
            </a:r>
            <a:r>
              <a:rPr lang="ru-RU" sz="2600" dirty="0" err="1"/>
              <a:t>СПбМТСБ</a:t>
            </a:r>
            <a:endParaRPr lang="ru-RU" sz="2600" dirty="0"/>
          </a:p>
          <a:p>
            <a:pPr marL="620713" indent="-620713" algn="just">
              <a:buFont typeface="Wingdings" panose="05000000000000000000" pitchFamily="2" charset="2"/>
              <a:buChar char="v"/>
            </a:pPr>
            <a:r>
              <a:rPr lang="ru-RU" sz="2600" dirty="0"/>
              <a:t>Условия:</a:t>
            </a:r>
          </a:p>
          <a:p>
            <a:pPr marL="794449" lvl="1" indent="-620713">
              <a:buFont typeface="Wingdings" panose="05000000000000000000" pitchFamily="2" charset="2"/>
              <a:buChar char="v"/>
            </a:pPr>
            <a:r>
              <a:rPr lang="ru-RU" sz="2200" dirty="0"/>
              <a:t>Товар - «Газ горючий природный промышленного и коммунально-бытового назначения»</a:t>
            </a:r>
          </a:p>
          <a:p>
            <a:pPr marL="794449" lvl="1" indent="-620713">
              <a:buFont typeface="Wingdings" panose="05000000000000000000" pitchFamily="2" charset="2"/>
              <a:buChar char="v"/>
            </a:pPr>
            <a:r>
              <a:rPr lang="ru-RU" sz="2200" dirty="0"/>
              <a:t>Базисы поставки - КС «Надым», «622,5 км (</a:t>
            </a:r>
            <a:r>
              <a:rPr lang="ru-RU" sz="2200" dirty="0" err="1"/>
              <a:t>Локосово</a:t>
            </a:r>
            <a:r>
              <a:rPr lang="ru-RU" sz="2200" dirty="0"/>
              <a:t>)», КС «Парабель»</a:t>
            </a:r>
          </a:p>
          <a:p>
            <a:pPr marL="794449" lvl="1" indent="-620713">
              <a:buFont typeface="Wingdings" panose="05000000000000000000" pitchFamily="2" charset="2"/>
              <a:buChar char="v"/>
            </a:pPr>
            <a:r>
              <a:rPr lang="ru-RU" sz="2200" dirty="0"/>
              <a:t>Сроки поставки - «на следующий месяц», «на сутки», «на нерабочий день </a:t>
            </a:r>
            <a:r>
              <a:rPr lang="en" sz="2200" dirty="0"/>
              <a:t>n»</a:t>
            </a:r>
            <a:endParaRPr lang="ru-RU" sz="2200" dirty="0"/>
          </a:p>
          <a:p>
            <a:pPr marL="794449" lvl="1" indent="-620713">
              <a:buFont typeface="Wingdings" panose="05000000000000000000" pitchFamily="2" charset="2"/>
              <a:buChar char="v"/>
            </a:pPr>
            <a:r>
              <a:rPr lang="ru-RU" sz="2200" dirty="0"/>
              <a:t>Ограничено число инструментов</a:t>
            </a:r>
          </a:p>
          <a:p>
            <a:pPr marL="620713" indent="-620713">
              <a:buFont typeface="Wingdings" panose="05000000000000000000" pitchFamily="2" charset="2"/>
              <a:buChar char="v"/>
            </a:pPr>
            <a:endParaRPr lang="ru-RU" sz="2600" dirty="0"/>
          </a:p>
          <a:p>
            <a:pPr marL="620713" indent="-620713">
              <a:buFont typeface="Wingdings" panose="05000000000000000000" pitchFamily="2" charset="2"/>
              <a:buChar char="v"/>
            </a:pPr>
            <a:endParaRPr lang="ru-RU" sz="2600" dirty="0"/>
          </a:p>
          <a:p>
            <a:pPr lvl="1"/>
            <a:endParaRPr lang="ru-RU" sz="2000" dirty="0"/>
          </a:p>
          <a:p>
            <a:pPr lvl="1"/>
            <a:endParaRPr lang="ru-RU" sz="2000" dirty="0"/>
          </a:p>
          <a:p>
            <a:endParaRPr lang="ru-RU" sz="24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436DF6A-5899-1091-3495-9598ED02F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557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F0BD6-7083-DF57-64ED-42AE0914C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5" y="816585"/>
            <a:ext cx="10515600" cy="810532"/>
          </a:xfrm>
        </p:spPr>
        <p:txBody>
          <a:bodyPr>
            <a:normAutofit/>
          </a:bodyPr>
          <a:lstStyle/>
          <a:p>
            <a:r>
              <a:rPr lang="ru-RU" sz="3200" b="1" cap="none" spc="2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Природный газ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8E66E3-AC36-60BB-7B06-79DB1974E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503" y="1627117"/>
            <a:ext cx="5621977" cy="15538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 Опыт России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dirty="0"/>
              <a:t>Высокая концентрация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dirty="0"/>
              <a:t>Низкая ликвидность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dirty="0"/>
              <a:t>=</a:t>
            </a:r>
            <a:r>
              <a:rPr lang="en-US" dirty="0"/>
              <a:t>&gt;</a:t>
            </a:r>
            <a:r>
              <a:rPr lang="ru-RU" dirty="0"/>
              <a:t> Цена на бирже не может служить бенчмарком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  <a:p>
            <a:pPr lvl="1">
              <a:buFont typeface="Wingdings" panose="05000000000000000000" pitchFamily="2" charset="2"/>
              <a:buChar char="v"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202DAD-B85B-2A35-3E96-1163E219C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76" y="3181006"/>
            <a:ext cx="6848434" cy="27805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233180-4232-FADC-D343-D02383EE5A9D}"/>
              </a:ext>
            </a:extLst>
          </p:cNvPr>
          <p:cNvSpPr txBox="1"/>
          <p:nvPr/>
        </p:nvSpPr>
        <p:spPr>
          <a:xfrm>
            <a:off x="6804798" y="1627117"/>
            <a:ext cx="5234953" cy="5480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200" dirty="0"/>
              <a:t>Возможные эффекты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Риски манипулирования рынком со стороны производителей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Прозрачность – возможны </a:t>
            </a:r>
            <a:r>
              <a:rPr lang="ru-RU" dirty="0" err="1"/>
              <a:t>антиконкурентные</a:t>
            </a:r>
            <a:r>
              <a:rPr lang="ru-RU" dirty="0"/>
              <a:t> коллективные действия (и «Газпром» с двух сторон!)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Наличие неквалифицированных участников на бирже </a:t>
            </a:r>
            <a:r>
              <a:rPr lang="en-US" dirty="0"/>
              <a:t>=&gt; </a:t>
            </a:r>
            <a:r>
              <a:rPr lang="ru-RU" dirty="0"/>
              <a:t>нет бенчмарка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При появлении новых инструментов торгов – риски спекуляции</a:t>
            </a:r>
            <a:endParaRPr lang="en-US" dirty="0"/>
          </a:p>
          <a:p>
            <a:pPr marL="800100" lvl="1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200" dirty="0"/>
              <a:t>Пути развития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Требования к участникам о нормативах продажи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Повышение привлекательности за счет новых инструментов, развития балансировки и пр.</a:t>
            </a:r>
          </a:p>
          <a:p>
            <a:pPr marL="1257300" lvl="2" indent="-342900" algn="just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dirty="0"/>
              <a:t>Рынок ЕАЭС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A09D9F-0506-2B78-C8F7-167EFD0D9B69}"/>
              </a:ext>
            </a:extLst>
          </p:cNvPr>
          <p:cNvSpPr txBox="1"/>
          <p:nvPr/>
        </p:nvSpPr>
        <p:spPr>
          <a:xfrm>
            <a:off x="-44038" y="6421096"/>
            <a:ext cx="3693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/>
              <a:t>Источник: </a:t>
            </a:r>
            <a:r>
              <a:rPr lang="ru-RU" sz="1600" i="1" dirty="0" err="1"/>
              <a:t>Курдин</a:t>
            </a:r>
            <a:r>
              <a:rPr lang="ru-RU" sz="1600" i="1" dirty="0"/>
              <a:t>, Коломиец, 2022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E497E3-3E7B-48CF-FB9B-FBFC648A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C62F2-BCA6-4383-8985-7636148614E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931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4571</TotalTime>
  <Words>1281</Words>
  <Application>Microsoft Macintosh PowerPoint</Application>
  <PresentationFormat>Широкоэкранный</PresentationFormat>
  <Paragraphs>158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Calibri</vt:lpstr>
      <vt:lpstr>Calibri Light</vt:lpstr>
      <vt:lpstr>Century Gothic</vt:lpstr>
      <vt:lpstr>Times New Roman</vt:lpstr>
      <vt:lpstr>Tw Cen MT</vt:lpstr>
      <vt:lpstr>Wingdings</vt:lpstr>
      <vt:lpstr>Wingdings 3</vt:lpstr>
      <vt:lpstr>Интеграл</vt:lpstr>
      <vt:lpstr>Презентация PowerPoint</vt:lpstr>
      <vt:lpstr>Биржевая торговля и смежные сферы: серия наших разработок</vt:lpstr>
      <vt:lpstr>Мотивация</vt:lpstr>
      <vt:lpstr>Повторяющиеся вопросы</vt:lpstr>
      <vt:lpstr>Какие свойства нужны для биржевого товара</vt:lpstr>
      <vt:lpstr>Нефтепродукты: позитивный пример (вроде бы)</vt:lpstr>
      <vt:lpstr>Нефтепродукты: проблемы развития в действующей модели</vt:lpstr>
      <vt:lpstr>Природный газ</vt:lpstr>
      <vt:lpstr>Природный газ</vt:lpstr>
      <vt:lpstr>Биржевая торговля сырьевыми товарами: российская специфика</vt:lpstr>
      <vt:lpstr>Уголь</vt:lpstr>
      <vt:lpstr>Риски биржевой торговли</vt:lpstr>
      <vt:lpstr>Риски биржевой торговли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Kurdin</dc:creator>
  <cp:lastModifiedBy>Ионкина Карина Александровна</cp:lastModifiedBy>
  <cp:revision>195</cp:revision>
  <dcterms:created xsi:type="dcterms:W3CDTF">2020-11-29T07:00:22Z</dcterms:created>
  <dcterms:modified xsi:type="dcterms:W3CDTF">2024-02-01T14:20:41Z</dcterms:modified>
</cp:coreProperties>
</file>